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3" r:id="rId2"/>
    <p:sldId id="256" r:id="rId3"/>
    <p:sldId id="259" r:id="rId4"/>
    <p:sldId id="260" r:id="rId5"/>
    <p:sldId id="258" r:id="rId6"/>
    <p:sldId id="257" r:id="rId7"/>
    <p:sldId id="261" r:id="rId8"/>
    <p:sldId id="262"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8EA"/>
    <a:srgbClr val="C087F5"/>
    <a:srgbClr val="4C07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A12A9-F04A-A7F4-2730-1A9500F06FEA}" v="940" dt="2024-09-10T14:43:24.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9622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36300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68925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77572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04295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06928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34312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39137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383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83343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487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36706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77749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193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52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1448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1367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9/10/2024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925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www.pngall.com/technology-p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ommons.wikimedia.org/wiki/File:Mobile_software_development_laboratory_in_The_Estonian_Information_Technology_College.jpg"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github.com/Rockjunior/E-Learning_Platform_with_Progress_Track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4" name="Content Placeholder 3" descr="Working with tablet computers in a classroom">
            <a:extLst>
              <a:ext uri="{FF2B5EF4-FFF2-40B4-BE49-F238E27FC236}">
                <a16:creationId xmlns:a16="http://schemas.microsoft.com/office/drawing/2014/main" id="{99A2FE70-6675-B39C-8DED-842F6C47E6E3}"/>
              </a:ext>
            </a:extLst>
          </p:cNvPr>
          <p:cNvPicPr>
            <a:picLocks noGrp="1" noChangeAspect="1"/>
          </p:cNvPicPr>
          <p:nvPr>
            <p:ph idx="1"/>
          </p:nvPr>
        </p:nvPicPr>
        <p:blipFill>
          <a:blip r:embed="rId3"/>
          <a:srcRect t="14513" b="1217"/>
          <a:stretch/>
        </p:blipFill>
        <p:spPr>
          <a:xfrm>
            <a:off x="20" y="10"/>
            <a:ext cx="12191980" cy="6857990"/>
          </a:xfrm>
          <a:prstGeom prst="rect">
            <a:avLst/>
          </a:prstGeom>
        </p:spPr>
      </p:pic>
    </p:spTree>
    <p:extLst>
      <p:ext uri="{BB962C8B-B14F-4D97-AF65-F5344CB8AC3E}">
        <p14:creationId xmlns:p14="http://schemas.microsoft.com/office/powerpoint/2010/main" val="2987185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Blockchain Block Chain · Free image on Pixabay">
            <a:extLst>
              <a:ext uri="{FF2B5EF4-FFF2-40B4-BE49-F238E27FC236}">
                <a16:creationId xmlns:a16="http://schemas.microsoft.com/office/drawing/2014/main" id="{DCA644C4-4D7B-87B0-1AA1-7439FA465061}"/>
              </a:ext>
            </a:extLst>
          </p:cNvPr>
          <p:cNvPicPr>
            <a:picLocks noChangeAspect="1"/>
          </p:cNvPicPr>
          <p:nvPr/>
        </p:nvPicPr>
        <p:blipFill>
          <a:blip r:embed="rId3"/>
          <a:srcRect t="9185" b="15815"/>
          <a:stretch/>
        </p:blipFill>
        <p:spPr>
          <a:xfrm>
            <a:off x="-21751" y="-21761"/>
            <a:ext cx="12191980" cy="6857990"/>
          </a:xfrm>
          <a:prstGeom prst="rect">
            <a:avLst/>
          </a:prstGeom>
        </p:spPr>
      </p:pic>
      <p:sp>
        <p:nvSpPr>
          <p:cNvPr id="25" name="Freeform 15">
            <a:extLst>
              <a:ext uri="{FF2B5EF4-FFF2-40B4-BE49-F238E27FC236}">
                <a16:creationId xmlns:a16="http://schemas.microsoft.com/office/drawing/2014/main" id="{AAAE29C6-F6DD-4D29-805A-6C214EA9C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8DD82A-7A63-FF2B-4FFE-ABD7745B1251}"/>
              </a:ext>
            </a:extLst>
          </p:cNvPr>
          <p:cNvSpPr>
            <a:spLocks noGrp="1"/>
          </p:cNvSpPr>
          <p:nvPr>
            <p:ph type="title"/>
          </p:nvPr>
        </p:nvSpPr>
        <p:spPr>
          <a:xfrm>
            <a:off x="250371" y="315686"/>
            <a:ext cx="8860972" cy="1198638"/>
          </a:xfrm>
        </p:spPr>
        <p:txBody>
          <a:bodyPr>
            <a:normAutofit/>
          </a:bodyPr>
          <a:lstStyle/>
          <a:p>
            <a:r>
              <a:rPr lang="en-US" sz="3200" b="1" dirty="0">
                <a:solidFill>
                  <a:schemeClr val="bg1"/>
                </a:solidFill>
                <a:latin typeface="Times New Roman"/>
                <a:ea typeface="+mj-lt"/>
                <a:cs typeface="+mj-lt"/>
              </a:rPr>
              <a:t>Learnings about technical interests as a result of this project</a:t>
            </a:r>
            <a:endParaRPr lang="en-US" sz="3200" b="1">
              <a:solidFill>
                <a:schemeClr val="bg1"/>
              </a:solidFill>
              <a:latin typeface="Times New Roman"/>
              <a:cs typeface="Times New Roman"/>
            </a:endParaRPr>
          </a:p>
        </p:txBody>
      </p:sp>
      <p:sp>
        <p:nvSpPr>
          <p:cNvPr id="34" name="Content Placeholder 19">
            <a:extLst>
              <a:ext uri="{FF2B5EF4-FFF2-40B4-BE49-F238E27FC236}">
                <a16:creationId xmlns:a16="http://schemas.microsoft.com/office/drawing/2014/main" id="{E828CC29-979B-BB85-9C79-9D1B09FC3A57}"/>
              </a:ext>
            </a:extLst>
          </p:cNvPr>
          <p:cNvSpPr>
            <a:spLocks noGrp="1"/>
          </p:cNvSpPr>
          <p:nvPr>
            <p:ph idx="1"/>
          </p:nvPr>
        </p:nvSpPr>
        <p:spPr>
          <a:xfrm>
            <a:off x="250370" y="1528839"/>
            <a:ext cx="8860972" cy="4863494"/>
          </a:xfrm>
        </p:spPr>
        <p:txBody>
          <a:bodyPr>
            <a:normAutofit/>
          </a:bodyPr>
          <a:lstStyle/>
          <a:p>
            <a:pPr marL="0" indent="0">
              <a:buNone/>
            </a:pPr>
            <a:r>
              <a:rPr lang="en-US" dirty="0">
                <a:solidFill>
                  <a:schemeClr val="bg1"/>
                </a:solidFill>
                <a:latin typeface="Times New Roman"/>
                <a:ea typeface="+mn-lt"/>
                <a:cs typeface="+mn-lt"/>
              </a:rPr>
              <a:t>Working on this </a:t>
            </a:r>
            <a:r>
              <a:rPr lang="en-US" b="1" dirty="0">
                <a:solidFill>
                  <a:schemeClr val="bg1"/>
                </a:solidFill>
                <a:latin typeface="Times New Roman"/>
                <a:ea typeface="+mn-lt"/>
                <a:cs typeface="+mn-lt"/>
              </a:rPr>
              <a:t>E-Learning Platform</a:t>
            </a:r>
            <a:r>
              <a:rPr lang="en-US" dirty="0">
                <a:solidFill>
                  <a:schemeClr val="bg1"/>
                </a:solidFill>
                <a:latin typeface="Times New Roman"/>
                <a:ea typeface="+mn-lt"/>
                <a:cs typeface="+mn-lt"/>
              </a:rPr>
              <a:t> project has deepened my interest in </a:t>
            </a:r>
            <a:r>
              <a:rPr lang="en-US" b="1" dirty="0">
                <a:solidFill>
                  <a:schemeClr val="bg1"/>
                </a:solidFill>
                <a:latin typeface="Times New Roman"/>
                <a:ea typeface="+mn-lt"/>
                <a:cs typeface="+mn-lt"/>
              </a:rPr>
              <a:t>full-stack development</a:t>
            </a:r>
            <a:r>
              <a:rPr lang="en-US" dirty="0">
                <a:solidFill>
                  <a:schemeClr val="bg1"/>
                </a:solidFill>
                <a:latin typeface="Times New Roman"/>
                <a:ea typeface="+mn-lt"/>
                <a:cs typeface="+mn-lt"/>
              </a:rPr>
              <a:t>, especially the integration of front-end and back-end systems. I developed a strong appreciation for API design and how crucial it is for smooth communication between components. </a:t>
            </a:r>
            <a:endParaRPr lang="en-US">
              <a:solidFill>
                <a:schemeClr val="bg1"/>
              </a:solidFill>
              <a:latin typeface="Corbel" panose="020B0503020204020204"/>
              <a:ea typeface="+mn-lt"/>
              <a:cs typeface="+mn-lt"/>
            </a:endParaRPr>
          </a:p>
          <a:p>
            <a:pPr marL="0" indent="0">
              <a:buNone/>
            </a:pPr>
            <a:r>
              <a:rPr lang="en-US" dirty="0">
                <a:solidFill>
                  <a:schemeClr val="bg1"/>
                </a:solidFill>
                <a:latin typeface="Times New Roman"/>
                <a:ea typeface="+mn-lt"/>
                <a:cs typeface="+mn-lt"/>
              </a:rPr>
              <a:t>Additionally, I gained valuable insights into </a:t>
            </a:r>
            <a:r>
              <a:rPr lang="en-US" b="1" dirty="0">
                <a:solidFill>
                  <a:schemeClr val="bg1"/>
                </a:solidFill>
                <a:latin typeface="Times New Roman"/>
                <a:ea typeface="+mn-lt"/>
                <a:cs typeface="+mn-lt"/>
              </a:rPr>
              <a:t>data security and user authentication</a:t>
            </a:r>
            <a:r>
              <a:rPr lang="en-US" dirty="0">
                <a:solidFill>
                  <a:schemeClr val="bg1"/>
                </a:solidFill>
                <a:latin typeface="Times New Roman"/>
                <a:ea typeface="+mn-lt"/>
                <a:cs typeface="+mn-lt"/>
              </a:rPr>
              <a:t>, sparking my curiosity to explore more about cybersecurity practices. The process of implementing algorithms like progress tracking also enhanced my interest in </a:t>
            </a:r>
            <a:r>
              <a:rPr lang="en-US" b="1" dirty="0">
                <a:solidFill>
                  <a:schemeClr val="bg1"/>
                </a:solidFill>
                <a:latin typeface="Times New Roman"/>
                <a:ea typeface="+mn-lt"/>
                <a:cs typeface="+mn-lt"/>
              </a:rPr>
              <a:t>data-driven applications</a:t>
            </a:r>
            <a:r>
              <a:rPr lang="en-US" dirty="0">
                <a:solidFill>
                  <a:schemeClr val="bg1"/>
                </a:solidFill>
                <a:latin typeface="Times New Roman"/>
                <a:ea typeface="+mn-lt"/>
                <a:cs typeface="+mn-lt"/>
              </a:rPr>
              <a:t>, motivating me to dive deeper into algorithms and automation in web development.</a:t>
            </a:r>
            <a:endParaRPr lang="en-US">
              <a:solidFill>
                <a:schemeClr val="bg1"/>
              </a:solidFill>
            </a:endParaRPr>
          </a:p>
        </p:txBody>
      </p:sp>
      <p:grpSp>
        <p:nvGrpSpPr>
          <p:cNvPr id="27" name="Group 2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2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348459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CD2F605-77BD-4D9C-BC95-97EB75D69D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6" name="Freeform 6">
              <a:extLst>
                <a:ext uri="{FF2B5EF4-FFF2-40B4-BE49-F238E27FC236}">
                  <a16:creationId xmlns:a16="http://schemas.microsoft.com/office/drawing/2014/main" id="{40259AB5-8B5C-4CD4-AE10-7A177BB73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7" name="Freeform 7">
              <a:extLst>
                <a:ext uri="{FF2B5EF4-FFF2-40B4-BE49-F238E27FC236}">
                  <a16:creationId xmlns:a16="http://schemas.microsoft.com/office/drawing/2014/main" id="{DB110D97-363A-40D5-98E8-D367DFCFB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8" name="Freeform 9">
              <a:extLst>
                <a:ext uri="{FF2B5EF4-FFF2-40B4-BE49-F238E27FC236}">
                  <a16:creationId xmlns:a16="http://schemas.microsoft.com/office/drawing/2014/main" id="{30DC9DB4-96D0-47E9-A6E5-1590DED84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9" name="Freeform 10">
              <a:extLst>
                <a:ext uri="{FF2B5EF4-FFF2-40B4-BE49-F238E27FC236}">
                  <a16:creationId xmlns:a16="http://schemas.microsoft.com/office/drawing/2014/main" id="{8CA317D7-424B-4887-BEDF-18EF7915C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0" name="Freeform 11">
              <a:extLst>
                <a:ext uri="{FF2B5EF4-FFF2-40B4-BE49-F238E27FC236}">
                  <a16:creationId xmlns:a16="http://schemas.microsoft.com/office/drawing/2014/main" id="{ACF40F67-B16B-4E7F-A595-0EF37006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1" name="Freeform 12">
              <a:extLst>
                <a:ext uri="{FF2B5EF4-FFF2-40B4-BE49-F238E27FC236}">
                  <a16:creationId xmlns:a16="http://schemas.microsoft.com/office/drawing/2014/main" id="{EB2264F1-4BB6-4403-A681-A463AA730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3" name="Rectangle 32">
            <a:extLst>
              <a:ext uri="{FF2B5EF4-FFF2-40B4-BE49-F238E27FC236}">
                <a16:creationId xmlns:a16="http://schemas.microsoft.com/office/drawing/2014/main" id="{A8ACD999-13D5-4625-8971-08C2DE018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everal hands raised and ready to answer a question">
            <a:extLst>
              <a:ext uri="{FF2B5EF4-FFF2-40B4-BE49-F238E27FC236}">
                <a16:creationId xmlns:a16="http://schemas.microsoft.com/office/drawing/2014/main" id="{D8D16EC8-05CE-3746-4189-FA892934625D}"/>
              </a:ext>
            </a:extLst>
          </p:cNvPr>
          <p:cNvPicPr>
            <a:picLocks noChangeAspect="1"/>
          </p:cNvPicPr>
          <p:nvPr/>
        </p:nvPicPr>
        <p:blipFill>
          <a:blip r:embed="rId3"/>
          <a:srcRect l="19884" r="17133" b="-1"/>
          <a:stretch/>
        </p:blipFill>
        <p:spPr>
          <a:xfrm>
            <a:off x="20" y="10"/>
            <a:ext cx="6470908" cy="6857990"/>
          </a:xfrm>
          <a:custGeom>
            <a:avLst/>
            <a:gdLst/>
            <a:ahLst/>
            <a:cxnLst/>
            <a:rect l="l" t="t" r="r" b="b"/>
            <a:pathLst>
              <a:path w="6470928" h="6858000">
                <a:moveTo>
                  <a:pt x="0" y="0"/>
                </a:moveTo>
                <a:lnTo>
                  <a:pt x="5180733" y="0"/>
                </a:lnTo>
                <a:lnTo>
                  <a:pt x="4548412" y="2502760"/>
                </a:lnTo>
                <a:lnTo>
                  <a:pt x="4562355" y="2506282"/>
                </a:lnTo>
                <a:lnTo>
                  <a:pt x="4548102" y="2512589"/>
                </a:lnTo>
                <a:lnTo>
                  <a:pt x="6470928" y="6858000"/>
                </a:lnTo>
                <a:lnTo>
                  <a:pt x="0" y="6858000"/>
                </a:lnTo>
                <a:close/>
              </a:path>
            </a:pathLst>
          </a:custGeom>
        </p:spPr>
      </p:pic>
      <p:pic>
        <p:nvPicPr>
          <p:cNvPr id="4" name="Content Placeholder 3" descr="Question mark against red wall">
            <a:extLst>
              <a:ext uri="{FF2B5EF4-FFF2-40B4-BE49-F238E27FC236}">
                <a16:creationId xmlns:a16="http://schemas.microsoft.com/office/drawing/2014/main" id="{0FA36D9E-D983-E1B7-0987-93B888707993}"/>
              </a:ext>
            </a:extLst>
          </p:cNvPr>
          <p:cNvPicPr>
            <a:picLocks noGrp="1" noChangeAspect="1"/>
          </p:cNvPicPr>
          <p:nvPr>
            <p:ph idx="1"/>
          </p:nvPr>
        </p:nvPicPr>
        <p:blipFill>
          <a:blip r:embed="rId4"/>
          <a:srcRect l="32545" r="1" b="1"/>
          <a:stretch/>
        </p:blipFill>
        <p:spPr>
          <a:xfrm>
            <a:off x="4545660" y="10"/>
            <a:ext cx="7646340" cy="6857990"/>
          </a:xfrm>
          <a:custGeom>
            <a:avLst/>
            <a:gdLst/>
            <a:ahLst/>
            <a:cxnLst/>
            <a:rect l="l" t="t" r="r" b="b"/>
            <a:pathLst>
              <a:path w="7646340" h="6858000">
                <a:moveTo>
                  <a:pt x="635077" y="0"/>
                </a:moveTo>
                <a:lnTo>
                  <a:pt x="7646340" y="0"/>
                </a:lnTo>
                <a:lnTo>
                  <a:pt x="7646340" y="6858000"/>
                </a:lnTo>
                <a:lnTo>
                  <a:pt x="1925271" y="6858000"/>
                </a:lnTo>
                <a:lnTo>
                  <a:pt x="2445" y="2512588"/>
                </a:lnTo>
                <a:lnTo>
                  <a:pt x="0" y="2513671"/>
                </a:lnTo>
                <a:close/>
              </a:path>
            </a:pathLst>
          </a:custGeom>
        </p:spPr>
      </p:pic>
      <p:sp>
        <p:nvSpPr>
          <p:cNvPr id="35" name="Freeform 8">
            <a:extLst>
              <a:ext uri="{FF2B5EF4-FFF2-40B4-BE49-F238E27FC236}">
                <a16:creationId xmlns:a16="http://schemas.microsoft.com/office/drawing/2014/main" id="{B512E719-5663-49B6-B093-E662B417E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C18D8-1E42-393A-E7B5-689FBD0269CE}"/>
              </a:ext>
            </a:extLst>
          </p:cNvPr>
          <p:cNvSpPr>
            <a:spLocks noGrp="1"/>
          </p:cNvSpPr>
          <p:nvPr>
            <p:ph type="title"/>
          </p:nvPr>
        </p:nvSpPr>
        <p:spPr>
          <a:xfrm>
            <a:off x="997528" y="2499975"/>
            <a:ext cx="2654396" cy="1484746"/>
          </a:xfrm>
          <a:effectLst/>
        </p:spPr>
        <p:txBody>
          <a:bodyPr vert="horz" lIns="91440" tIns="45720" rIns="91440" bIns="45720" rtlCol="0" anchor="b">
            <a:normAutofit fontScale="90000"/>
          </a:bodyPr>
          <a:lstStyle/>
          <a:p>
            <a:pPr algn="l"/>
            <a:r>
              <a:rPr lang="en-US" sz="9650" dirty="0">
                <a:solidFill>
                  <a:schemeClr val="bg1"/>
                </a:solidFill>
              </a:rPr>
              <a:t>Q&amp;A</a:t>
            </a:r>
          </a:p>
        </p:txBody>
      </p:sp>
      <p:grpSp>
        <p:nvGrpSpPr>
          <p:cNvPr id="37" name="Group 36">
            <a:extLst>
              <a:ext uri="{FF2B5EF4-FFF2-40B4-BE49-F238E27FC236}">
                <a16:creationId xmlns:a16="http://schemas.microsoft.com/office/drawing/2014/main" id="{5E7D0B7D-36AF-417F-8C99-B1452C7E29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38" name="Freeform 6">
              <a:extLst>
                <a:ext uri="{FF2B5EF4-FFF2-40B4-BE49-F238E27FC236}">
                  <a16:creationId xmlns:a16="http://schemas.microsoft.com/office/drawing/2014/main" id="{2A325524-B5E3-4DB5-AF97-518DE9FFB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9" name="Freeform 7">
              <a:extLst>
                <a:ext uri="{FF2B5EF4-FFF2-40B4-BE49-F238E27FC236}">
                  <a16:creationId xmlns:a16="http://schemas.microsoft.com/office/drawing/2014/main" id="{8440E4BE-6F49-4FC4-9838-20C6FD714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0" name="Freeform 12">
              <a:extLst>
                <a:ext uri="{FF2B5EF4-FFF2-40B4-BE49-F238E27FC236}">
                  <a16:creationId xmlns:a16="http://schemas.microsoft.com/office/drawing/2014/main" id="{BC3F7C12-102B-499D-AB48-3B4D9E2A6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1" name="Freeform 13">
              <a:extLst>
                <a:ext uri="{FF2B5EF4-FFF2-40B4-BE49-F238E27FC236}">
                  <a16:creationId xmlns:a16="http://schemas.microsoft.com/office/drawing/2014/main" id="{2EEDF529-A27D-4971-9C72-3919B6012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2" name="Freeform 14">
              <a:extLst>
                <a:ext uri="{FF2B5EF4-FFF2-40B4-BE49-F238E27FC236}">
                  <a16:creationId xmlns:a16="http://schemas.microsoft.com/office/drawing/2014/main" id="{C7BE6017-3E05-4C1C-9CEB-1CF66F05F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3" name="Freeform 15">
              <a:extLst>
                <a:ext uri="{FF2B5EF4-FFF2-40B4-BE49-F238E27FC236}">
                  <a16:creationId xmlns:a16="http://schemas.microsoft.com/office/drawing/2014/main" id="{076C2A2B-9F98-42AE-B069-55D120D7D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2573926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ree with icons on it&#10;&#10;Description automatically generated">
            <a:extLst>
              <a:ext uri="{FF2B5EF4-FFF2-40B4-BE49-F238E27FC236}">
                <a16:creationId xmlns:a16="http://schemas.microsoft.com/office/drawing/2014/main" id="{0C7AF7C2-2874-4125-6E64-49EC4E8BF812}"/>
              </a:ext>
            </a:extLst>
          </p:cNvPr>
          <p:cNvPicPr>
            <a:picLocks noChangeAspect="1"/>
          </p:cNvPicPr>
          <p:nvPr/>
        </p:nvPicPr>
        <p:blipFill>
          <a:blip r:embed="rId2">
            <a:alphaModFix amt="40000"/>
            <a:extLst>
              <a:ext uri="{BEBA8EAE-BF5A-486C-A8C5-ECC9F3942E4B}">
                <a14:imgProps xmlns:a14="http://schemas.microsoft.com/office/drawing/2010/main">
                  <a14:imgLayer r:embed="rId3">
                    <a14:imgEffect>
                      <a14:brightnessContrast bright="-25000"/>
                    </a14:imgEffect>
                  </a14:imgLayer>
                </a14:imgProps>
              </a:ext>
              <a:ext uri="{837473B0-CC2E-450A-ABE3-18F120FF3D39}">
                <a1611:picAttrSrcUrl xmlns:a1611="http://schemas.microsoft.com/office/drawing/2016/11/main" r:id="rId4"/>
              </a:ext>
            </a:extLst>
          </a:blip>
          <a:srcRect t="14433" b="24259"/>
          <a:stretch/>
        </p:blipFill>
        <p:spPr>
          <a:xfrm>
            <a:off x="20" y="10"/>
            <a:ext cx="12191980" cy="6857990"/>
          </a:xfrm>
          <a:prstGeom prst="rect">
            <a:avLst/>
          </a:prstGeom>
        </p:spPr>
      </p:pic>
      <p:sp>
        <p:nvSpPr>
          <p:cNvPr id="2" name="Title 1">
            <a:extLst>
              <a:ext uri="{FF2B5EF4-FFF2-40B4-BE49-F238E27FC236}">
                <a16:creationId xmlns:a16="http://schemas.microsoft.com/office/drawing/2014/main" id="{253D2946-95D1-B228-2D91-D511934F02EC}"/>
              </a:ext>
            </a:extLst>
          </p:cNvPr>
          <p:cNvSpPr>
            <a:spLocks noGrp="1"/>
          </p:cNvSpPr>
          <p:nvPr>
            <p:ph type="title"/>
          </p:nvPr>
        </p:nvSpPr>
        <p:spPr>
          <a:xfrm>
            <a:off x="4757200" y="2294468"/>
            <a:ext cx="2663680" cy="1429657"/>
          </a:xfrm>
        </p:spPr>
        <p:txBody>
          <a:bodyPr vert="horz" lIns="91440" tIns="45720" rIns="91440" bIns="45720" rtlCol="0" anchor="b">
            <a:normAutofit fontScale="90000"/>
          </a:bodyPr>
          <a:lstStyle/>
          <a:p>
            <a:pPr algn="r"/>
            <a:r>
              <a:rPr lang="en-US" sz="9600" b="1" dirty="0">
                <a:latin typeface="Times New Roman"/>
                <a:cs typeface="Times New Roman"/>
              </a:rPr>
              <a:t>END</a:t>
            </a:r>
          </a:p>
        </p:txBody>
      </p:sp>
      <p:sp>
        <p:nvSpPr>
          <p:cNvPr id="5" name="TextBox 4">
            <a:extLst>
              <a:ext uri="{FF2B5EF4-FFF2-40B4-BE49-F238E27FC236}">
                <a16:creationId xmlns:a16="http://schemas.microsoft.com/office/drawing/2014/main" id="{AE882477-49EF-FD4D-B0BE-FC12DEB4A41B}"/>
              </a:ext>
            </a:extLst>
          </p:cNvPr>
          <p:cNvSpPr txBox="1"/>
          <p:nvPr/>
        </p:nvSpPr>
        <p:spPr>
          <a:xfrm>
            <a:off x="9479263" y="5988353"/>
            <a:ext cx="2459188" cy="637420"/>
          </a:xfrm>
          <a:prstGeom prst="rect">
            <a:avLst/>
          </a:prstGeom>
        </p:spPr>
        <p:txBody>
          <a:bodyPr vert="horz" lIns="91440" tIns="45720" rIns="91440" bIns="45720" rtlCol="0" anchor="t">
            <a:normAutofit lnSpcReduction="10000"/>
          </a:bodyPr>
          <a:lstStyle/>
          <a:p>
            <a:pPr algn="r" defTabSz="457200">
              <a:spcBef>
                <a:spcPct val="20000"/>
              </a:spcBef>
              <a:spcAft>
                <a:spcPts val="600"/>
              </a:spcAft>
            </a:pPr>
            <a:r>
              <a:rPr lang="en-US" sz="3600" dirty="0"/>
              <a:t>Thank You.</a:t>
            </a:r>
            <a:endParaRPr lang="en-US" sz="3600"/>
          </a:p>
        </p:txBody>
      </p:sp>
    </p:spTree>
    <p:extLst>
      <p:ext uri="{BB962C8B-B14F-4D97-AF65-F5344CB8AC3E}">
        <p14:creationId xmlns:p14="http://schemas.microsoft.com/office/powerpoint/2010/main" val="275669008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F8596-1F7E-FFAE-3EBD-2BF6D7A77F29}"/>
              </a:ext>
            </a:extLst>
          </p:cNvPr>
          <p:cNvPicPr>
            <a:picLocks noChangeAspect="1"/>
          </p:cNvPicPr>
          <p:nvPr/>
        </p:nvPicPr>
        <p:blipFill>
          <a:blip r:embed="rId2">
            <a:alphaModFix amt="35000"/>
          </a:blip>
          <a:srcRect r="6250" b="6250"/>
          <a:stretch/>
        </p:blipFill>
        <p:spPr>
          <a:xfrm>
            <a:off x="20" y="10"/>
            <a:ext cx="12191980" cy="6857990"/>
          </a:xfrm>
          <a:prstGeom prst="rect">
            <a:avLst/>
          </a:prstGeom>
        </p:spPr>
      </p:pic>
      <p:sp>
        <p:nvSpPr>
          <p:cNvPr id="2" name="Title 1"/>
          <p:cNvSpPr>
            <a:spLocks noGrp="1"/>
          </p:cNvSpPr>
          <p:nvPr>
            <p:ph type="ctrTitle"/>
          </p:nvPr>
        </p:nvSpPr>
        <p:spPr>
          <a:xfrm>
            <a:off x="2928401" y="1380068"/>
            <a:ext cx="8574622" cy="2616199"/>
          </a:xfrm>
        </p:spPr>
        <p:txBody>
          <a:bodyPr>
            <a:normAutofit/>
          </a:bodyPr>
          <a:lstStyle/>
          <a:p>
            <a:pPr>
              <a:lnSpc>
                <a:spcPct val="90000"/>
              </a:lnSpc>
            </a:pPr>
            <a:r>
              <a:rPr lang="en-US" b="1">
                <a:latin typeface="Times New Roman"/>
                <a:cs typeface="Times New Roman"/>
              </a:rPr>
              <a:t>Build your portfolio project (Week 3): </a:t>
            </a:r>
            <a:br>
              <a:rPr lang="en-US" b="1">
                <a:latin typeface="Times New Roman"/>
              </a:rPr>
            </a:br>
            <a:r>
              <a:rPr lang="en-US" b="1">
                <a:latin typeface="Times New Roman"/>
                <a:cs typeface="Times New Roman"/>
              </a:rPr>
              <a:t>Presentation</a:t>
            </a:r>
          </a:p>
          <a:p>
            <a:pPr>
              <a:lnSpc>
                <a:spcPct val="90000"/>
              </a:lnSpc>
            </a:pPr>
            <a:endParaRPr lang="en-US" b="1">
              <a:latin typeface="Times New Roman"/>
              <a:cs typeface="Times New Roman"/>
            </a:endParaRPr>
          </a:p>
        </p:txBody>
      </p:sp>
      <p:grpSp>
        <p:nvGrpSpPr>
          <p:cNvPr id="8" name="Group 7">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10"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11"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12"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13"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14"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4" name="Content Placeholder 3" descr="Schoolboy with laptop in robotics class">
            <a:extLst>
              <a:ext uri="{FF2B5EF4-FFF2-40B4-BE49-F238E27FC236}">
                <a16:creationId xmlns:a16="http://schemas.microsoft.com/office/drawing/2014/main" id="{A111BE43-F8C8-C887-D00A-57688F4C03A2}"/>
              </a:ext>
            </a:extLst>
          </p:cNvPr>
          <p:cNvPicPr>
            <a:picLocks noGrp="1" noChangeAspect="1"/>
          </p:cNvPicPr>
          <p:nvPr>
            <p:ph idx="1"/>
          </p:nvPr>
        </p:nvPicPr>
        <p:blipFill>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332B50A-255B-1B47-4295-03D96BD662D7}"/>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b="1"/>
              <a:t>E-Learning Platform with Progress Tracking.</a:t>
            </a:r>
          </a:p>
        </p:txBody>
      </p:sp>
      <p:grpSp>
        <p:nvGrpSpPr>
          <p:cNvPr id="17" name="Group 16">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8"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19"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0"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1"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2"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3"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283710705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A4EC59-B8A3-489A-9FB4-AA0699200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cientist viewing DNA test results on a computer screen in the laboratory">
            <a:extLst>
              <a:ext uri="{FF2B5EF4-FFF2-40B4-BE49-F238E27FC236}">
                <a16:creationId xmlns:a16="http://schemas.microsoft.com/office/drawing/2014/main" id="{39637FB0-2AFD-8270-F6E3-92A6850B9BEE}"/>
              </a:ext>
            </a:extLst>
          </p:cNvPr>
          <p:cNvPicPr>
            <a:picLocks noChangeAspect="1"/>
          </p:cNvPicPr>
          <p:nvPr/>
        </p:nvPicPr>
        <p:blipFill>
          <a:blip r:embed="rId3"/>
          <a:srcRect t="13356" b="10373"/>
          <a:stretch/>
        </p:blipFill>
        <p:spPr>
          <a:xfrm>
            <a:off x="20" y="10"/>
            <a:ext cx="12191980" cy="6857990"/>
          </a:xfrm>
          <a:prstGeom prst="rect">
            <a:avLst/>
          </a:prstGeom>
        </p:spPr>
      </p:pic>
      <p:sp>
        <p:nvSpPr>
          <p:cNvPr id="23" name="Freeform 15">
            <a:extLst>
              <a:ext uri="{FF2B5EF4-FFF2-40B4-BE49-F238E27FC236}">
                <a16:creationId xmlns:a16="http://schemas.microsoft.com/office/drawing/2014/main" id="{1143E968-E203-496D-A1AD-2EA10AB3E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BB3444A-472E-400E-81D0-7CCDEEECC9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6" name="Freeform 6">
              <a:extLst>
                <a:ext uri="{FF2B5EF4-FFF2-40B4-BE49-F238E27FC236}">
                  <a16:creationId xmlns:a16="http://schemas.microsoft.com/office/drawing/2014/main" id="{B7E64D84-2392-46A1-99D2-C8FC063F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89352A95-1C82-4A0D-9B20-8AC7280C7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81B60E48-D617-4CF1-8900-497D4914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BFF6C14F-3347-46BB-A317-C1C12263E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CDD86299-6737-471C-98C5-872BDC681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60C6C46B-7841-473B-AC3A-9A69908A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6" name="Content Placeholder 5">
            <a:extLst>
              <a:ext uri="{FF2B5EF4-FFF2-40B4-BE49-F238E27FC236}">
                <a16:creationId xmlns:a16="http://schemas.microsoft.com/office/drawing/2014/main" id="{36CAB3C3-D83F-BE1D-D92F-942616F8F93C}"/>
              </a:ext>
            </a:extLst>
          </p:cNvPr>
          <p:cNvSpPr>
            <a:spLocks noGrp="1"/>
          </p:cNvSpPr>
          <p:nvPr>
            <p:ph idx="1"/>
          </p:nvPr>
        </p:nvSpPr>
        <p:spPr>
          <a:xfrm>
            <a:off x="3855413" y="2707024"/>
            <a:ext cx="5523247" cy="1421631"/>
          </a:xfrm>
        </p:spPr>
        <p:txBody>
          <a:bodyPr>
            <a:normAutofit/>
          </a:bodyPr>
          <a:lstStyle/>
          <a:p>
            <a:pPr marL="0" indent="0">
              <a:buClr>
                <a:srgbClr val="1287C3"/>
              </a:buClr>
              <a:buNone/>
            </a:pPr>
            <a:r>
              <a:rPr lang="en-US" sz="4000" b="1" dirty="0">
                <a:solidFill>
                  <a:schemeClr val="bg1"/>
                </a:solidFill>
                <a:latin typeface="Times New Roman"/>
                <a:cs typeface="Times New Roman"/>
              </a:rPr>
              <a:t>RODGERS MARAGIA</a:t>
            </a:r>
            <a:endParaRPr lang="en-US" sz="4000" b="1">
              <a:solidFill>
                <a:schemeClr val="bg1"/>
              </a:solidFill>
              <a:latin typeface="Times New Roman"/>
              <a:cs typeface="Times New Roman"/>
            </a:endParaRPr>
          </a:p>
        </p:txBody>
      </p:sp>
      <p:sp>
        <p:nvSpPr>
          <p:cNvPr id="17" name="TextBox 16">
            <a:extLst>
              <a:ext uri="{FF2B5EF4-FFF2-40B4-BE49-F238E27FC236}">
                <a16:creationId xmlns:a16="http://schemas.microsoft.com/office/drawing/2014/main" id="{49241CCA-8C3B-AC59-D9B6-F9691FA9BF08}"/>
              </a:ext>
            </a:extLst>
          </p:cNvPr>
          <p:cNvSpPr txBox="1"/>
          <p:nvPr/>
        </p:nvSpPr>
        <p:spPr>
          <a:xfrm>
            <a:off x="117764" y="233218"/>
            <a:ext cx="12653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latin typeface="Times New Roman"/>
              </a:rPr>
              <a:t>ALX C22</a:t>
            </a:r>
            <a:endParaRPr lang="en-US" sz="2000" i="1"/>
          </a:p>
        </p:txBody>
      </p:sp>
      <p:sp>
        <p:nvSpPr>
          <p:cNvPr id="33" name="TextBox 32">
            <a:extLst>
              <a:ext uri="{FF2B5EF4-FFF2-40B4-BE49-F238E27FC236}">
                <a16:creationId xmlns:a16="http://schemas.microsoft.com/office/drawing/2014/main" id="{D0D1C93D-0316-3559-B37F-AB1E74A92D98}"/>
              </a:ext>
            </a:extLst>
          </p:cNvPr>
          <p:cNvSpPr txBox="1"/>
          <p:nvPr/>
        </p:nvSpPr>
        <p:spPr>
          <a:xfrm>
            <a:off x="117763" y="6236854"/>
            <a:ext cx="12769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latin typeface="Times New Roman"/>
              </a:rPr>
              <a:t>10 SEP 24</a:t>
            </a:r>
            <a:endParaRPr lang="en-US" dirty="0"/>
          </a:p>
        </p:txBody>
      </p:sp>
    </p:spTree>
    <p:extLst>
      <p:ext uri="{BB962C8B-B14F-4D97-AF65-F5344CB8AC3E}">
        <p14:creationId xmlns:p14="http://schemas.microsoft.com/office/powerpoint/2010/main" val="3993659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rdboard boxes">
            <a:extLst>
              <a:ext uri="{FF2B5EF4-FFF2-40B4-BE49-F238E27FC236}">
                <a16:creationId xmlns:a16="http://schemas.microsoft.com/office/drawing/2014/main" id="{49A5B678-E7DD-2A2B-F29E-9004DBFF4A9F}"/>
              </a:ext>
            </a:extLst>
          </p:cNvPr>
          <p:cNvPicPr>
            <a:picLocks noChangeAspect="1"/>
          </p:cNvPicPr>
          <p:nvPr/>
        </p:nvPicPr>
        <p:blipFill>
          <a:blip r:embed="rId2">
            <a:duotone>
              <a:schemeClr val="bg2">
                <a:shade val="45000"/>
                <a:satMod val="135000"/>
              </a:schemeClr>
              <a:prstClr val="white"/>
            </a:duotone>
            <a:alphaModFix amt="2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3370759F-81D9-6AA4-FEB3-F7E6A991F2DA}"/>
              </a:ext>
            </a:extLst>
          </p:cNvPr>
          <p:cNvSpPr>
            <a:spLocks noGrp="1"/>
          </p:cNvSpPr>
          <p:nvPr>
            <p:ph type="title"/>
          </p:nvPr>
        </p:nvSpPr>
        <p:spPr>
          <a:xfrm>
            <a:off x="643467" y="639099"/>
            <a:ext cx="3647493" cy="4965833"/>
          </a:xfrm>
        </p:spPr>
        <p:txBody>
          <a:bodyPr>
            <a:normAutofit/>
          </a:bodyPr>
          <a:lstStyle/>
          <a:p>
            <a:pPr algn="r"/>
            <a:r>
              <a:rPr lang="en-US" dirty="0"/>
              <a:t>Inspiration</a:t>
            </a:r>
            <a:endParaRPr lang="en-US"/>
          </a:p>
        </p:txBody>
      </p:sp>
      <p:cxnSp>
        <p:nvCxnSpPr>
          <p:cNvPr id="11" name="Straight Connector 1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B9E01A-7974-55F6-60FE-5DA16E802933}"/>
              </a:ext>
            </a:extLst>
          </p:cNvPr>
          <p:cNvSpPr>
            <a:spLocks noGrp="1"/>
          </p:cNvSpPr>
          <p:nvPr>
            <p:ph idx="1"/>
          </p:nvPr>
        </p:nvSpPr>
        <p:spPr>
          <a:xfrm>
            <a:off x="4979938" y="639099"/>
            <a:ext cx="6591346" cy="4965833"/>
          </a:xfrm>
        </p:spPr>
        <p:txBody>
          <a:bodyPr>
            <a:normAutofit/>
          </a:bodyPr>
          <a:lstStyle/>
          <a:p>
            <a:pPr marL="0" indent="0">
              <a:lnSpc>
                <a:spcPct val="90000"/>
              </a:lnSpc>
              <a:buNone/>
            </a:pPr>
            <a:r>
              <a:rPr lang="en-US" sz="2200">
                <a:latin typeface="Times New Roman"/>
                <a:cs typeface="Times New Roman"/>
              </a:rPr>
              <a:t>The increasing need for individualized and accessible education prompted the development of a E-Learning Platform with Progress Tracking. In today's fast-paced digital environment, learners require adaptable platforms that accommodate their schedules and learning styles. </a:t>
            </a:r>
            <a:endParaRPr lang="en-US" sz="2200"/>
          </a:p>
          <a:p>
            <a:pPr marL="0" indent="0">
              <a:lnSpc>
                <a:spcPct val="90000"/>
              </a:lnSpc>
              <a:buNone/>
            </a:pPr>
            <a:r>
              <a:rPr lang="en-US" sz="2200">
                <a:latin typeface="Times New Roman"/>
                <a:cs typeface="Times New Roman"/>
              </a:rPr>
              <a:t>By including progress monitoring, this project enables users to track their progress, set attainable goals, and remain motivated. The software also helps educators by giving insights about student engagement and course effectiveness. </a:t>
            </a:r>
            <a:endParaRPr lang="en-US" sz="2200">
              <a:latin typeface="Corbel" panose="020B0503020204020204"/>
              <a:cs typeface="Times New Roman"/>
            </a:endParaRPr>
          </a:p>
          <a:p>
            <a:pPr marL="0" indent="0">
              <a:lnSpc>
                <a:spcPct val="90000"/>
              </a:lnSpc>
              <a:buNone/>
            </a:pPr>
            <a:r>
              <a:rPr lang="en-US" sz="2200">
                <a:latin typeface="Times New Roman"/>
                <a:cs typeface="Times New Roman"/>
              </a:rPr>
              <a:t>This project is in accordance with the current trend in online education and strives to improve learning experiences by providing interactive information, self-paced learning, and real-time feedback on progress.</a:t>
            </a:r>
            <a:endParaRPr lang="en-US" sz="2200"/>
          </a:p>
        </p:txBody>
      </p:sp>
    </p:spTree>
    <p:extLst>
      <p:ext uri="{BB962C8B-B14F-4D97-AF65-F5344CB8AC3E}">
        <p14:creationId xmlns:p14="http://schemas.microsoft.com/office/powerpoint/2010/main" val="48284640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9000" b="-9000"/>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54"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58"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9"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60"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61"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62"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63"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062DB0D5-54A3-CFD5-E79A-20BA337932FC}"/>
              </a:ext>
            </a:extLst>
          </p:cNvPr>
          <p:cNvSpPr>
            <a:spLocks noGrp="1"/>
          </p:cNvSpPr>
          <p:nvPr>
            <p:ph type="title"/>
          </p:nvPr>
        </p:nvSpPr>
        <p:spPr>
          <a:xfrm>
            <a:off x="4470398" y="154709"/>
            <a:ext cx="5995074" cy="1021387"/>
          </a:xfrm>
        </p:spPr>
        <p:txBody>
          <a:bodyPr vert="horz" lIns="91440" tIns="45720" rIns="91440" bIns="45720" rtlCol="0" anchor="ctr">
            <a:normAutofit/>
          </a:bodyPr>
          <a:lstStyle/>
          <a:p>
            <a:r>
              <a:rPr lang="en-US" b="1"/>
              <a:t>Technology &amp;Architecture</a:t>
            </a:r>
          </a:p>
        </p:txBody>
      </p:sp>
      <p:sp>
        <p:nvSpPr>
          <p:cNvPr id="19" name="Title 1">
            <a:extLst>
              <a:ext uri="{FF2B5EF4-FFF2-40B4-BE49-F238E27FC236}">
                <a16:creationId xmlns:a16="http://schemas.microsoft.com/office/drawing/2014/main" id="{FC1E59DD-326C-CD4F-75BC-46679A745A3E}"/>
              </a:ext>
            </a:extLst>
          </p:cNvPr>
          <p:cNvSpPr txBox="1">
            <a:spLocks/>
          </p:cNvSpPr>
          <p:nvPr/>
        </p:nvSpPr>
        <p:spPr>
          <a:xfrm>
            <a:off x="3843867" y="2048933"/>
            <a:ext cx="7878519" cy="415790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spcBef>
                <a:spcPct val="20000"/>
              </a:spcBef>
              <a:spcAft>
                <a:spcPts val="600"/>
              </a:spcAft>
              <a:buClr>
                <a:schemeClr val="accent1">
                  <a:lumMod val="75000"/>
                </a:schemeClr>
              </a:buClr>
              <a:buSzPct val="145000"/>
              <a:buFont typeface="Arial"/>
              <a:buChar char="•"/>
            </a:pPr>
            <a:r>
              <a:rPr lang="en-US" sz="2400" b="1" dirty="0">
                <a:latin typeface="+mn-lt"/>
                <a:ea typeface="+mn-ea"/>
                <a:cs typeface="+mn-cs"/>
              </a:rPr>
              <a:t>The front-end of the E-Learning Platform is built using React.js for a dynamic and responsive user interface. Key pages include the Course Catalog, Course Details, and User Dashboard. It allows users to browse courses, track their learning progress, and view course content interactively. The front-end communicates with the back-end via REST APIs and provides a seamless user experience through routing, user authentication, and progress visualization. Styling is enhanced using frameworks like Bootstrap or Material-UI, ensuring a professional and clean design across different devices.</a:t>
            </a:r>
          </a:p>
        </p:txBody>
      </p:sp>
      <p:sp>
        <p:nvSpPr>
          <p:cNvPr id="11" name="Rectangle 10" hidden="1">
            <a:extLst>
              <a:ext uri="{FF2B5EF4-FFF2-40B4-BE49-F238E27FC236}">
                <a16:creationId xmlns:a16="http://schemas.microsoft.com/office/drawing/2014/main" id="{DEC86CE6-0493-D767-71C4-66E396F2CA30}"/>
              </a:ext>
            </a:extLst>
          </p:cNvPr>
          <p:cNvSpPr/>
          <p:nvPr/>
        </p:nvSpPr>
        <p:spPr>
          <a:xfrm>
            <a:off x="3435585" y="2560844"/>
            <a:ext cx="6192715" cy="883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itle 1">
            <a:extLst>
              <a:ext uri="{FF2B5EF4-FFF2-40B4-BE49-F238E27FC236}">
                <a16:creationId xmlns:a16="http://schemas.microsoft.com/office/drawing/2014/main" id="{B82460C2-9A66-DEA1-4D0B-B17C8AF326DF}"/>
              </a:ext>
            </a:extLst>
          </p:cNvPr>
          <p:cNvSpPr txBox="1">
            <a:spLocks/>
          </p:cNvSpPr>
          <p:nvPr/>
        </p:nvSpPr>
        <p:spPr>
          <a:xfrm>
            <a:off x="6097977" y="1316140"/>
            <a:ext cx="2352965" cy="57511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200" b="1" dirty="0">
                <a:latin typeface="Times New Roman"/>
                <a:cs typeface="Times New Roman"/>
              </a:rPr>
              <a:t>Front-End</a:t>
            </a:r>
            <a:endParaRPr lang="en-US" sz="3200"/>
          </a:p>
        </p:txBody>
      </p:sp>
    </p:spTree>
    <p:extLst>
      <p:ext uri="{BB962C8B-B14F-4D97-AF65-F5344CB8AC3E}">
        <p14:creationId xmlns:p14="http://schemas.microsoft.com/office/powerpoint/2010/main" val="165453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1EE9-EE72-7E3B-2F85-8FE272F76521}"/>
              </a:ext>
            </a:extLst>
          </p:cNvPr>
          <p:cNvSpPr>
            <a:spLocks noGrp="1"/>
          </p:cNvSpPr>
          <p:nvPr>
            <p:ph type="title"/>
          </p:nvPr>
        </p:nvSpPr>
        <p:spPr>
          <a:xfrm>
            <a:off x="1484311" y="141514"/>
            <a:ext cx="10018713" cy="609600"/>
          </a:xfrm>
        </p:spPr>
        <p:txBody>
          <a:bodyPr>
            <a:normAutofit fontScale="90000"/>
          </a:bodyPr>
          <a:lstStyle/>
          <a:p>
            <a:r>
              <a:rPr lang="en-US" dirty="0" err="1">
                <a:latin typeface="Times New Roman"/>
                <a:cs typeface="Times New Roman"/>
              </a:rPr>
              <a:t>Cont</a:t>
            </a:r>
            <a:r>
              <a:rPr lang="en-US" dirty="0">
                <a:latin typeface="Times New Roman"/>
                <a:cs typeface="Times New Roman"/>
              </a:rPr>
              <a:t>'  </a:t>
            </a:r>
            <a:r>
              <a:rPr lang="en-US" sz="4400" b="1" dirty="0">
                <a:latin typeface="Times New Roman"/>
                <a:cs typeface="Times New Roman"/>
              </a:rPr>
              <a:t>Technology &amp;Architecture</a:t>
            </a:r>
            <a:endParaRPr lang="en-US" sz="4400">
              <a:latin typeface="Times New Roman"/>
              <a:cs typeface="Times New Roman"/>
            </a:endParaRPr>
          </a:p>
        </p:txBody>
      </p:sp>
      <p:sp>
        <p:nvSpPr>
          <p:cNvPr id="3" name="Content Placeholder 2">
            <a:extLst>
              <a:ext uri="{FF2B5EF4-FFF2-40B4-BE49-F238E27FC236}">
                <a16:creationId xmlns:a16="http://schemas.microsoft.com/office/drawing/2014/main" id="{4851938D-055B-3001-4D7D-69CE9E70E291}"/>
              </a:ext>
            </a:extLst>
          </p:cNvPr>
          <p:cNvSpPr>
            <a:spLocks noGrp="1"/>
          </p:cNvSpPr>
          <p:nvPr>
            <p:ph idx="1"/>
          </p:nvPr>
        </p:nvSpPr>
        <p:spPr>
          <a:xfrm>
            <a:off x="1484310" y="1186542"/>
            <a:ext cx="10323513" cy="5519057"/>
          </a:xfrm>
        </p:spPr>
        <p:txBody>
          <a:bodyPr>
            <a:noAutofit/>
          </a:bodyPr>
          <a:lstStyle/>
          <a:p>
            <a:pPr marL="0" indent="0">
              <a:buNone/>
            </a:pPr>
            <a:r>
              <a:rPr lang="en-US" sz="2800" b="1" dirty="0">
                <a:latin typeface="Times New Roman"/>
                <a:ea typeface="+mn-lt"/>
                <a:cs typeface="+mn-lt"/>
              </a:rPr>
              <a:t>The back-end is powered by Django (or Flask), managing the server-side logic, API handling, and database operations. It includes user authentication, course management (CRUD operations for courses, lessons, and quizzes), and progress tracking. </a:t>
            </a:r>
            <a:endParaRPr lang="en-US" sz="2800" b="1">
              <a:latin typeface="Times New Roman"/>
              <a:ea typeface="+mn-lt"/>
              <a:cs typeface="Times New Roman"/>
            </a:endParaRPr>
          </a:p>
          <a:p>
            <a:pPr marL="0" indent="0">
              <a:buNone/>
            </a:pPr>
            <a:r>
              <a:rPr lang="en-US" sz="2800" b="1" dirty="0">
                <a:latin typeface="Times New Roman"/>
                <a:ea typeface="+mn-lt"/>
                <a:cs typeface="+mn-lt"/>
              </a:rPr>
              <a:t>The back-end uses PostgreSQL or MySQL for database management to store user data, courses, and progress details. REST APIs connect the back-end with the front-end, ensuring smooth data flow for user interactions. Security features like JWT tokens or Django’s built-in authentication are implemented for secure access and data protection.</a:t>
            </a:r>
            <a:endParaRPr lang="en-US" sz="2800" b="1">
              <a:latin typeface="Times New Roman"/>
              <a:cs typeface="Times New Roman"/>
            </a:endParaRPr>
          </a:p>
        </p:txBody>
      </p:sp>
      <p:sp>
        <p:nvSpPr>
          <p:cNvPr id="5" name="Title 1">
            <a:extLst>
              <a:ext uri="{FF2B5EF4-FFF2-40B4-BE49-F238E27FC236}">
                <a16:creationId xmlns:a16="http://schemas.microsoft.com/office/drawing/2014/main" id="{0F3A7F41-6295-A105-743C-BF427930B63A}"/>
              </a:ext>
            </a:extLst>
          </p:cNvPr>
          <p:cNvSpPr txBox="1">
            <a:spLocks/>
          </p:cNvSpPr>
          <p:nvPr/>
        </p:nvSpPr>
        <p:spPr>
          <a:xfrm>
            <a:off x="2137453" y="881743"/>
            <a:ext cx="3084513" cy="609600"/>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atin typeface="Times New Roman"/>
                <a:cs typeface="Times New Roman"/>
              </a:rPr>
              <a:t>Back-End</a:t>
            </a:r>
          </a:p>
        </p:txBody>
      </p:sp>
    </p:spTree>
    <p:extLst>
      <p:ext uri="{BB962C8B-B14F-4D97-AF65-F5344CB8AC3E}">
        <p14:creationId xmlns:p14="http://schemas.microsoft.com/office/powerpoint/2010/main" val="1084231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room with many computers&#10;&#10;Description automatically generated">
            <a:extLst>
              <a:ext uri="{FF2B5EF4-FFF2-40B4-BE49-F238E27FC236}">
                <a16:creationId xmlns:a16="http://schemas.microsoft.com/office/drawing/2014/main" id="{320E7C13-5AA5-B550-36CB-8D91B8C99E1F}"/>
              </a:ext>
            </a:extLst>
          </p:cNvPr>
          <p:cNvPicPr>
            <a:picLocks noChangeAspect="1"/>
          </p:cNvPicPr>
          <p:nvPr/>
        </p:nvPicPr>
        <p:blipFill>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t="1328" b="6835"/>
          <a:stretch/>
        </p:blipFill>
        <p:spPr>
          <a:xfrm>
            <a:off x="20" y="10"/>
            <a:ext cx="12191980" cy="6857990"/>
          </a:xfrm>
          <a:prstGeom prst="rect">
            <a:avLst/>
          </a:prstGeom>
        </p:spPr>
      </p:pic>
      <p:sp>
        <p:nvSpPr>
          <p:cNvPr id="2" name="Title 1">
            <a:extLst>
              <a:ext uri="{FF2B5EF4-FFF2-40B4-BE49-F238E27FC236}">
                <a16:creationId xmlns:a16="http://schemas.microsoft.com/office/drawing/2014/main" id="{876C9B2E-C88B-F9F7-9055-27EECAA01E29}"/>
              </a:ext>
            </a:extLst>
          </p:cNvPr>
          <p:cNvSpPr>
            <a:spLocks noGrp="1"/>
          </p:cNvSpPr>
          <p:nvPr>
            <p:ph type="title"/>
          </p:nvPr>
        </p:nvSpPr>
        <p:spPr>
          <a:xfrm>
            <a:off x="610810" y="2533213"/>
            <a:ext cx="3647493" cy="1438863"/>
          </a:xfrm>
        </p:spPr>
        <p:txBody>
          <a:bodyPr>
            <a:normAutofit/>
          </a:bodyPr>
          <a:lstStyle/>
          <a:p>
            <a:pPr marL="285750" indent="-285750" algn="r">
              <a:buFont typeface="Arial"/>
              <a:buChar char="•"/>
            </a:pPr>
            <a:r>
              <a:rPr lang="en-US" sz="3200" b="1" dirty="0">
                <a:latin typeface="Times New Roman"/>
                <a:ea typeface="+mj-lt"/>
                <a:cs typeface="+mj-lt"/>
              </a:rPr>
              <a:t>Core algorithms &amp; Code snippet</a:t>
            </a:r>
            <a:endParaRPr lang="en-US" sz="3200" b="1" dirty="0">
              <a:latin typeface="Times New Roman"/>
              <a:cs typeface="Times New Roman"/>
            </a:endParaRPr>
          </a:p>
        </p:txBody>
      </p:sp>
      <p:cxnSp>
        <p:nvCxnSpPr>
          <p:cNvPr id="14" name="Straight Connector 13">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5C29AFA1-243A-6A8A-4086-3CE0B569B9B7}"/>
              </a:ext>
            </a:extLst>
          </p:cNvPr>
          <p:cNvSpPr>
            <a:spLocks noGrp="1"/>
          </p:cNvSpPr>
          <p:nvPr>
            <p:ph idx="1"/>
          </p:nvPr>
        </p:nvSpPr>
        <p:spPr>
          <a:xfrm>
            <a:off x="5132338" y="356071"/>
            <a:ext cx="6591346" cy="6239461"/>
          </a:xfrm>
        </p:spPr>
        <p:txBody>
          <a:bodyPr>
            <a:normAutofit/>
          </a:bodyPr>
          <a:lstStyle/>
          <a:p>
            <a:pPr>
              <a:buClr>
                <a:srgbClr val="1287C3"/>
              </a:buClr>
            </a:pPr>
            <a:r>
              <a:rPr lang="en-US" dirty="0">
                <a:latin typeface="Times New Roman"/>
                <a:ea typeface="+mn-lt"/>
                <a:cs typeface="+mn-lt"/>
              </a:rPr>
              <a:t>I have independently worked on the </a:t>
            </a:r>
            <a:r>
              <a:rPr lang="en-US" b="1" dirty="0">
                <a:latin typeface="Times New Roman"/>
                <a:ea typeface="+mn-lt"/>
                <a:cs typeface="+mn-lt"/>
              </a:rPr>
              <a:t>E-Learning Platform with Progress Tracking</a:t>
            </a:r>
            <a:r>
              <a:rPr lang="en-US" dirty="0">
                <a:latin typeface="Times New Roman"/>
                <a:ea typeface="+mn-lt"/>
                <a:cs typeface="+mn-lt"/>
              </a:rPr>
              <a:t>, taking full responsibility for both front-end and back-end development. The process involved extensive planning, research, and implementation of key features like user authentication, progress tracking, and course management. I adhered to a structured timeline, dividing tasks into weekly milestones to ensure steady progress. Although I worked alone, I regularly sought feedback from peers and mentors to refine the project and maintain best practices throughout the development phase.</a:t>
            </a:r>
            <a:endParaRPr lang="en-US" dirty="0">
              <a:latin typeface="Times New Roman"/>
              <a:cs typeface="Times New Roman"/>
            </a:endParaRPr>
          </a:p>
          <a:p>
            <a:pPr>
              <a:buClr>
                <a:srgbClr val="1287C3"/>
              </a:buClr>
            </a:pPr>
            <a:r>
              <a:rPr lang="en-US" sz="2600">
                <a:latin typeface="Times New Roman"/>
                <a:cs typeface="Times New Roman"/>
              </a:rPr>
              <a:t>Some Code algorithms you can check on my </a:t>
            </a:r>
            <a:r>
              <a:rPr lang="en-US" sz="2600" dirty="0">
                <a:latin typeface="Times New Roman"/>
                <a:cs typeface="Times New Roman"/>
                <a:hlinkClick r:id="rId4"/>
              </a:rPr>
              <a:t>Github Repository.</a:t>
            </a:r>
            <a:r>
              <a:rPr lang="en-US" sz="2600" dirty="0">
                <a:latin typeface="Times New Roman"/>
                <a:cs typeface="Times New Roman"/>
              </a:rPr>
              <a:t> </a:t>
            </a:r>
            <a:endParaRPr lang="en-US" sz="2600" dirty="0">
              <a:latin typeface="Times New Roman"/>
              <a:cs typeface="Times New Roman"/>
              <a:hlinkClick r:id="rId4"/>
            </a:endParaRPr>
          </a:p>
        </p:txBody>
      </p:sp>
    </p:spTree>
    <p:extLst>
      <p:ext uri="{BB962C8B-B14F-4D97-AF65-F5344CB8AC3E}">
        <p14:creationId xmlns:p14="http://schemas.microsoft.com/office/powerpoint/2010/main" val="384523885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olorful abstract wallpaper modern background, ai generated 21171651 ...">
            <a:extLst>
              <a:ext uri="{FF2B5EF4-FFF2-40B4-BE49-F238E27FC236}">
                <a16:creationId xmlns:a16="http://schemas.microsoft.com/office/drawing/2014/main" id="{F9EABB49-E2F3-0E0C-B005-D81DE97308FC}"/>
              </a:ext>
            </a:extLst>
          </p:cNvPr>
          <p:cNvPicPr>
            <a:picLocks noChangeAspect="1"/>
          </p:cNvPicPr>
          <p:nvPr/>
        </p:nvPicPr>
        <p:blipFill>
          <a:blip r:embed="rId3"/>
          <a:srcRect t="1747"/>
          <a:stretch/>
        </p:blipFill>
        <p:spPr>
          <a:xfrm>
            <a:off x="20" y="10"/>
            <a:ext cx="12191980" cy="6857990"/>
          </a:xfrm>
          <a:prstGeom prst="rect">
            <a:avLst/>
          </a:prstGeom>
        </p:spPr>
      </p:pic>
      <p:sp>
        <p:nvSpPr>
          <p:cNvPr id="13" name="Freeform 15">
            <a:extLst>
              <a:ext uri="{FF2B5EF4-FFF2-40B4-BE49-F238E27FC236}">
                <a16:creationId xmlns:a16="http://schemas.microsoft.com/office/drawing/2014/main" id="{AAAE29C6-F6DD-4D29-805A-6C214EA9C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055D58-9820-6F6D-38D9-18352387CA13}"/>
              </a:ext>
            </a:extLst>
          </p:cNvPr>
          <p:cNvSpPr>
            <a:spLocks noGrp="1"/>
          </p:cNvSpPr>
          <p:nvPr>
            <p:ph type="title"/>
          </p:nvPr>
        </p:nvSpPr>
        <p:spPr>
          <a:xfrm>
            <a:off x="2902527" y="120073"/>
            <a:ext cx="2946400" cy="772777"/>
          </a:xfrm>
        </p:spPr>
        <p:txBody>
          <a:bodyPr>
            <a:normAutofit/>
          </a:bodyPr>
          <a:lstStyle/>
          <a:p>
            <a:r>
              <a:rPr lang="en-US" dirty="0">
                <a:solidFill>
                  <a:schemeClr val="bg1"/>
                </a:solidFill>
                <a:ea typeface="+mj-lt"/>
                <a:cs typeface="+mj-lt"/>
              </a:rPr>
              <a:t>Challenges</a:t>
            </a:r>
            <a:endParaRPr lang="en-US">
              <a:solidFill>
                <a:schemeClr val="bg1"/>
              </a:solidFill>
            </a:endParaRPr>
          </a:p>
        </p:txBody>
      </p:sp>
      <p:sp>
        <p:nvSpPr>
          <p:cNvPr id="8" name="Content Placeholder 7">
            <a:extLst>
              <a:ext uri="{FF2B5EF4-FFF2-40B4-BE49-F238E27FC236}">
                <a16:creationId xmlns:a16="http://schemas.microsoft.com/office/drawing/2014/main" id="{EEC17A83-71AC-E16F-87FB-F2B02ECCAB96}"/>
              </a:ext>
            </a:extLst>
          </p:cNvPr>
          <p:cNvSpPr>
            <a:spLocks noGrp="1"/>
          </p:cNvSpPr>
          <p:nvPr>
            <p:ph idx="1"/>
          </p:nvPr>
        </p:nvSpPr>
        <p:spPr>
          <a:xfrm>
            <a:off x="685799" y="1079886"/>
            <a:ext cx="7714673" cy="5136956"/>
          </a:xfrm>
        </p:spPr>
        <p:txBody>
          <a:bodyPr vert="horz" lIns="91440" tIns="45720" rIns="91440" bIns="45720" rtlCol="0" anchor="t">
            <a:normAutofit fontScale="77500" lnSpcReduction="20000"/>
          </a:bodyPr>
          <a:lstStyle/>
          <a:p>
            <a:pPr algn="ctr"/>
            <a:r>
              <a:rPr lang="en-US" b="1" dirty="0">
                <a:solidFill>
                  <a:schemeClr val="bg1"/>
                </a:solidFill>
                <a:ea typeface="+mn-lt"/>
                <a:cs typeface="+mn-lt"/>
              </a:rPr>
              <a:t>Integration of Front-End and Back-End</a:t>
            </a:r>
            <a:r>
              <a:rPr lang="en-US" dirty="0">
                <a:solidFill>
                  <a:schemeClr val="bg1"/>
                </a:solidFill>
                <a:ea typeface="+mn-lt"/>
                <a:cs typeface="+mn-lt"/>
              </a:rPr>
              <a:t>:</a:t>
            </a:r>
          </a:p>
          <a:p>
            <a:pPr marL="0" indent="0">
              <a:buClr>
                <a:srgbClr val="1287C3"/>
              </a:buClr>
              <a:buNone/>
            </a:pPr>
            <a:r>
              <a:rPr lang="en-US" dirty="0">
                <a:solidFill>
                  <a:schemeClr val="bg1"/>
                </a:solidFill>
                <a:ea typeface="+mn-lt"/>
                <a:cs typeface="+mn-lt"/>
              </a:rPr>
              <a:t>One of the key challenges was ensuring smooth communication between the </a:t>
            </a:r>
            <a:r>
              <a:rPr lang="en-US" b="1" dirty="0">
                <a:solidFill>
                  <a:schemeClr val="bg1"/>
                </a:solidFill>
                <a:ea typeface="+mn-lt"/>
                <a:cs typeface="+mn-lt"/>
              </a:rPr>
              <a:t>React front-end</a:t>
            </a:r>
            <a:r>
              <a:rPr lang="en-US" dirty="0">
                <a:solidFill>
                  <a:schemeClr val="bg1"/>
                </a:solidFill>
                <a:ea typeface="+mn-lt"/>
                <a:cs typeface="+mn-lt"/>
              </a:rPr>
              <a:t> and the </a:t>
            </a:r>
            <a:r>
              <a:rPr lang="en-US" b="1" dirty="0">
                <a:solidFill>
                  <a:schemeClr val="bg1"/>
                </a:solidFill>
                <a:ea typeface="+mn-lt"/>
                <a:cs typeface="+mn-lt"/>
              </a:rPr>
              <a:t>Django/Flask back-end </a:t>
            </a:r>
            <a:r>
              <a:rPr lang="en-US" dirty="0">
                <a:solidFill>
                  <a:schemeClr val="bg1"/>
                </a:solidFill>
                <a:ea typeface="+mn-lt"/>
                <a:cs typeface="+mn-lt"/>
              </a:rPr>
              <a:t>through REST APIs. Synchronizing data flow, handling errors effectively, and maintaining consistency in requests and responses took careful planning and debugging.</a:t>
            </a:r>
            <a:endParaRPr lang="en-US">
              <a:solidFill>
                <a:schemeClr val="bg1"/>
              </a:solidFill>
            </a:endParaRPr>
          </a:p>
          <a:p>
            <a:pPr marL="0" indent="0">
              <a:buNone/>
            </a:pPr>
            <a:endParaRPr lang="en-US" dirty="0">
              <a:solidFill>
                <a:schemeClr val="bg1"/>
              </a:solidFill>
              <a:ea typeface="+mn-lt"/>
              <a:cs typeface="+mn-lt"/>
            </a:endParaRPr>
          </a:p>
          <a:p>
            <a:pPr algn="ctr">
              <a:buClr>
                <a:srgbClr val="1287C3"/>
              </a:buClr>
            </a:pPr>
            <a:r>
              <a:rPr lang="en-US" b="1" dirty="0">
                <a:solidFill>
                  <a:schemeClr val="bg1"/>
                </a:solidFill>
                <a:ea typeface="+mn-lt"/>
                <a:cs typeface="+mn-lt"/>
              </a:rPr>
              <a:t>Progress Tracking Logic</a:t>
            </a:r>
            <a:r>
              <a:rPr lang="en-US" dirty="0">
                <a:solidFill>
                  <a:schemeClr val="bg1"/>
                </a:solidFill>
                <a:ea typeface="+mn-lt"/>
                <a:cs typeface="+mn-lt"/>
              </a:rPr>
              <a:t>:</a:t>
            </a:r>
            <a:endParaRPr lang="en-US" dirty="0">
              <a:solidFill>
                <a:schemeClr val="bg1"/>
              </a:solidFill>
            </a:endParaRPr>
          </a:p>
          <a:p>
            <a:pPr marL="0" indent="0">
              <a:buClr>
                <a:srgbClr val="1287C3"/>
              </a:buClr>
              <a:buNone/>
            </a:pPr>
            <a:r>
              <a:rPr lang="en-US" dirty="0">
                <a:solidFill>
                  <a:schemeClr val="bg1"/>
                </a:solidFill>
                <a:ea typeface="+mn-lt"/>
                <a:cs typeface="+mn-lt"/>
              </a:rPr>
              <a:t>Designing a robust algorithm to accurately track and update user progress for each course proved challenging. Ensuring the system  efficiently handles various edge cases, such as partial completion or skipped lessons, required multiple iterations.</a:t>
            </a:r>
            <a:endParaRPr lang="en-US" dirty="0">
              <a:solidFill>
                <a:schemeClr val="bg1"/>
              </a:solidFill>
            </a:endParaRPr>
          </a:p>
          <a:p>
            <a:pPr marL="0" indent="0">
              <a:buNone/>
            </a:pPr>
            <a:endParaRPr lang="en-US" dirty="0">
              <a:solidFill>
                <a:schemeClr val="bg1"/>
              </a:solidFill>
              <a:ea typeface="+mn-lt"/>
              <a:cs typeface="+mn-lt"/>
            </a:endParaRPr>
          </a:p>
          <a:p>
            <a:pPr algn="ctr">
              <a:buClr>
                <a:srgbClr val="1287C3"/>
              </a:buClr>
            </a:pPr>
            <a:r>
              <a:rPr lang="en-US" b="1" dirty="0">
                <a:solidFill>
                  <a:schemeClr val="bg1"/>
                </a:solidFill>
                <a:ea typeface="+mn-lt"/>
                <a:cs typeface="+mn-lt"/>
              </a:rPr>
              <a:t>User Authentication and Security</a:t>
            </a:r>
            <a:r>
              <a:rPr lang="en-US" dirty="0">
                <a:solidFill>
                  <a:schemeClr val="bg1"/>
                </a:solidFill>
                <a:ea typeface="+mn-lt"/>
                <a:cs typeface="+mn-lt"/>
              </a:rPr>
              <a:t>:</a:t>
            </a:r>
            <a:endParaRPr lang="en-US" dirty="0">
              <a:solidFill>
                <a:schemeClr val="bg1"/>
              </a:solidFill>
            </a:endParaRPr>
          </a:p>
          <a:p>
            <a:pPr marL="0" indent="0">
              <a:buClr>
                <a:srgbClr val="1287C3"/>
              </a:buClr>
              <a:buNone/>
            </a:pPr>
            <a:r>
              <a:rPr lang="en-US" dirty="0">
                <a:solidFill>
                  <a:schemeClr val="bg1"/>
                </a:solidFill>
                <a:ea typeface="+mn-lt"/>
                <a:cs typeface="+mn-lt"/>
              </a:rPr>
              <a:t>Implementing secure user authentication was crucial. Encrypting passwords, preventing unauthorized access, and managing secure sessions involved integrating JWT tokens and ensuring data   protection, which added complexity to the back-end setup.</a:t>
            </a:r>
            <a:endParaRPr lang="en-US" dirty="0">
              <a:solidFill>
                <a:schemeClr val="bg1"/>
              </a:solidFill>
            </a:endParaRPr>
          </a:p>
          <a:p>
            <a:pPr>
              <a:buClr>
                <a:srgbClr val="1287C3"/>
              </a:buClr>
            </a:pPr>
            <a:endParaRPr lang="en-US" dirty="0">
              <a:solidFill>
                <a:schemeClr val="bg1"/>
              </a:solidFill>
            </a:endParaRPr>
          </a:p>
        </p:txBody>
      </p:sp>
      <p:grpSp>
        <p:nvGrpSpPr>
          <p:cNvPr id="15" name="Group 1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1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442470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Parallax</vt:lpstr>
      <vt:lpstr>PowerPoint Presentation</vt:lpstr>
      <vt:lpstr>Build your portfolio project (Week 3):  Presentation </vt:lpstr>
      <vt:lpstr>E-Learning Platform with Progress Tracking.</vt:lpstr>
      <vt:lpstr>PowerPoint Presentation</vt:lpstr>
      <vt:lpstr>Inspiration</vt:lpstr>
      <vt:lpstr>Technology &amp;Architecture</vt:lpstr>
      <vt:lpstr>Cont'  Technology &amp;Architecture</vt:lpstr>
      <vt:lpstr>Core algorithms &amp; Code snippet</vt:lpstr>
      <vt:lpstr>Challenges</vt:lpstr>
      <vt:lpstr>Learnings about technical interests as a result of this project</vt:lpstr>
      <vt:lpstr>Q&amp;A</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483</cp:revision>
  <dcterms:created xsi:type="dcterms:W3CDTF">2024-09-10T11:33:19Z</dcterms:created>
  <dcterms:modified xsi:type="dcterms:W3CDTF">2024-09-10T14:47:34Z</dcterms:modified>
</cp:coreProperties>
</file>